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1" r:id="rId4"/>
  </p:sldMasterIdLst>
  <p:notesMasterIdLst>
    <p:notesMasterId r:id="rId17"/>
  </p:notesMasterIdLst>
  <p:handoutMasterIdLst>
    <p:handoutMasterId r:id="rId18"/>
  </p:handoutMasterIdLst>
  <p:sldIdLst>
    <p:sldId id="394" r:id="rId5"/>
    <p:sldId id="399" r:id="rId6"/>
    <p:sldId id="400" r:id="rId7"/>
    <p:sldId id="405" r:id="rId8"/>
    <p:sldId id="406" r:id="rId9"/>
    <p:sldId id="403" r:id="rId10"/>
    <p:sldId id="395" r:id="rId11"/>
    <p:sldId id="396" r:id="rId12"/>
    <p:sldId id="397" r:id="rId13"/>
    <p:sldId id="407" r:id="rId14"/>
    <p:sldId id="409" r:id="rId15"/>
    <p:sldId id="38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35C13"/>
    <a:srgbClr val="418AB3"/>
    <a:srgbClr val="2C145C"/>
    <a:srgbClr val="A20602"/>
    <a:srgbClr val="F0F5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65" autoAdjust="0"/>
    <p:restoredTop sz="92647" autoAdjust="0"/>
  </p:normalViewPr>
  <p:slideViewPr>
    <p:cSldViewPr snapToGrid="0">
      <p:cViewPr varScale="1">
        <p:scale>
          <a:sx n="105" d="100"/>
          <a:sy n="105" d="100"/>
        </p:scale>
        <p:origin x="4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CC5FF20-094C-4B4C-8503-77856AD48D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AB9C37-3162-492E-B7A4-B3468F930D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63D420-8D24-4DB9-A857-19EF607B88A8}" type="datetimeFigureOut">
              <a:rPr lang="en-US" smtClean="0"/>
              <a:t>11/19/19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5772A6-A2D0-4E9E-A5BB-A4C5956808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B8032-AFD5-4AF4-B658-6795E74657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7D5C99-9F83-458D-90B6-E6ED176E7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21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840FA-1869-4E60-9E07-29E4497986F1}" type="datetimeFigureOut">
              <a:rPr lang="en-US" smtClean="0"/>
              <a:t>11/19/19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9B8ACA-7904-40BD-B38E-FD81EA5319F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622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Book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B1659C-931B-4D88-9E3F-38E1657855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086024"/>
            <a:ext cx="12192000" cy="377197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34CD67-C668-42E8-AC37-E29C76B02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8161" y="253423"/>
            <a:ext cx="11477512" cy="1476039"/>
          </a:xfrm>
        </p:spPr>
        <p:txBody>
          <a:bodyPr anchor="b">
            <a:noAutofit/>
          </a:bodyPr>
          <a:lstStyle>
            <a:lvl1pPr algn="l">
              <a:defRPr sz="66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D748F-42E3-495F-974D-1BDF0F1FA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4499" y="1746836"/>
            <a:ext cx="9308752" cy="638022"/>
          </a:xfrm>
        </p:spPr>
        <p:txBody>
          <a:bodyPr>
            <a:normAutofit/>
          </a:bodyPr>
          <a:lstStyle>
            <a:lvl1pPr marL="0" indent="0" algn="l">
              <a:buNone/>
              <a:defRPr sz="3600" i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10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00143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92284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478517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84E944-0F47-4F5B-B61F-BAC4E53A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6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1091631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ecipe Book Section Header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B3484B-5E1B-4FB8-9C34-B8AAEEA2C62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9120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114571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8512666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7227510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840444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6806125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39573E-1A36-4B0A-A263-7D991617B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3">
              <a:lumMod val="75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92967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cipe Book Section Header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E2097EA0-E1A4-437B-A23F-488927B95FE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85104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7479091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Recipe Book Section Header"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768A34CA-EFA0-4BA9-9973-FE6DFC62D34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85104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32291238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3128102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2040424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694128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14034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7E7EFE-BA1D-4539-A2E8-B54A45F89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3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700368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Recipe Book Section Header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530A3C9-BDFF-45B5-ACC2-9E2B1F49C08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90426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9931467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4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330029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895125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657743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0" indent="0"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rgbClr val="535C13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rgbClr val="535C13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643309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7677557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26AAE-852B-4A65-9BB6-7D2C0A191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4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4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657840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ributors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D233A8E-E8E2-428D-B3B1-4DD2D1AD48F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81701" y="1409382"/>
            <a:ext cx="6050280" cy="519715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EA2014FC-BC19-4F06-91E1-BBB98A5CE2A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578785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367767953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 descr="Compilation of food images">
            <a:extLst>
              <a:ext uri="{FF2B5EF4-FFF2-40B4-BE49-F238E27FC236}">
                <a16:creationId xmlns:a16="http://schemas.microsoft.com/office/drawing/2014/main" id="{314C1EF1-87EB-4B3A-89AA-6D88F06EAEEE}"/>
              </a:ext>
            </a:extLst>
          </p:cNvPr>
          <p:cNvGrpSpPr/>
          <p:nvPr userDrawn="1"/>
        </p:nvGrpSpPr>
        <p:grpSpPr>
          <a:xfrm>
            <a:off x="1" y="-5000"/>
            <a:ext cx="12191999" cy="6864928"/>
            <a:chOff x="1" y="-5000"/>
            <a:chExt cx="12191999" cy="6864928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B1FDADB-8251-4DB4-B51F-AA2085E3C6F8}"/>
                </a:ext>
              </a:extLst>
            </p:cNvPr>
            <p:cNvSpPr/>
            <p:nvPr userDrawn="1"/>
          </p:nvSpPr>
          <p:spPr>
            <a:xfrm>
              <a:off x="5056909" y="-1"/>
              <a:ext cx="3796146" cy="2826327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44E598E-13F2-4971-A360-6BA465F83FE5}"/>
                </a:ext>
              </a:extLst>
            </p:cNvPr>
            <p:cNvSpPr/>
            <p:nvPr userDrawn="1"/>
          </p:nvSpPr>
          <p:spPr>
            <a:xfrm>
              <a:off x="8862983" y="-5000"/>
              <a:ext cx="3329017" cy="282632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664E974-1F4F-4365-B046-F0B3ABF5ADF5}"/>
                </a:ext>
              </a:extLst>
            </p:cNvPr>
            <p:cNvSpPr/>
            <p:nvPr userDrawn="1"/>
          </p:nvSpPr>
          <p:spPr>
            <a:xfrm>
              <a:off x="1" y="2277145"/>
              <a:ext cx="4371108" cy="2949089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34587A9-B51D-4D62-B538-D0F0D65AF1A0}"/>
                </a:ext>
              </a:extLst>
            </p:cNvPr>
            <p:cNvSpPr/>
            <p:nvPr userDrawn="1"/>
          </p:nvSpPr>
          <p:spPr>
            <a:xfrm>
              <a:off x="7183582" y="2277145"/>
              <a:ext cx="3590087" cy="294908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D609D81-8C6A-4AC8-89D9-81E2FE7B407D}"/>
                </a:ext>
              </a:extLst>
            </p:cNvPr>
            <p:cNvSpPr/>
            <p:nvPr userDrawn="1"/>
          </p:nvSpPr>
          <p:spPr>
            <a:xfrm>
              <a:off x="4058904" y="2277145"/>
              <a:ext cx="2861718" cy="294908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0399B2B-8DDE-4AD6-82D5-DDDCFFDEB76D}"/>
                </a:ext>
              </a:extLst>
            </p:cNvPr>
            <p:cNvSpPr/>
            <p:nvPr userDrawn="1"/>
          </p:nvSpPr>
          <p:spPr>
            <a:xfrm>
              <a:off x="5984309" y="4573928"/>
              <a:ext cx="2394108" cy="2286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91515F0-BF0D-403B-8287-06F400A87DED}"/>
                </a:ext>
              </a:extLst>
            </p:cNvPr>
            <p:cNvSpPr/>
            <p:nvPr userDrawn="1"/>
          </p:nvSpPr>
          <p:spPr>
            <a:xfrm>
              <a:off x="9833970" y="4573928"/>
              <a:ext cx="2353950" cy="2286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D609ABF-B194-4497-AE30-E2D5B3BAC2AD}"/>
                </a:ext>
              </a:extLst>
            </p:cNvPr>
            <p:cNvSpPr/>
            <p:nvPr userDrawn="1"/>
          </p:nvSpPr>
          <p:spPr>
            <a:xfrm>
              <a:off x="1720042" y="4573928"/>
              <a:ext cx="2338862" cy="228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1FFC4A27-82C1-409D-B822-91EB3DF2863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6926"/>
            <a:ext cx="5974381" cy="2284072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E517C499-361C-4FCF-8C76-A84557059CA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999" y="4585314"/>
            <a:ext cx="1975104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B0D9F1AE-68C6-45F0-804B-096F9B883B2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63276" y="4580316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143096DE-80D7-48ED-BC3F-2E6D3ED978B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9060" y="2281562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2A457750-32D8-47A2-A18B-3ED01538E5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915979" y="-10803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E51D20A8-A27D-4E6C-8047-D670C07794A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910183" y="4567581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3CDA776B-59EE-43C5-AFA5-E86B0457E53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838511" y="2277145"/>
            <a:ext cx="2347022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6A96BD-B6AC-4441-9EB5-EF715B563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963" y="2688921"/>
            <a:ext cx="5537368" cy="1325563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894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87679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84993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Add nutrition information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0742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3543EB-1130-40DD-B0F4-C970AF34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2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Add nutrition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2153287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ecipe Book Section Header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EBF2F49-7BE2-47B1-8BC4-A7641CB89A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8233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1346047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6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55805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E9A5EC-A9DD-4592-8B98-62D6F2D6A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8240A-8AA3-4585-BCFB-5E6B8F3DE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179F8-6D44-439B-8CEA-B7EA23D61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02DE7B-5B6B-4EE2-B513-1309EBC801BD}" type="datetimeFigureOut">
              <a:rPr lang="en-US" smtClean="0"/>
              <a:t>11/19/19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0B40A-0162-4753-9396-D6061762A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D43C-A0D1-4CC6-9A2E-479DF76A24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CA84A-544F-4B6B-BC9A-925394EE73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37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4" r:id="rId2"/>
    <p:sldLayoutId id="2147483664" r:id="rId3"/>
    <p:sldLayoutId id="2147483668" r:id="rId4"/>
    <p:sldLayoutId id="2147483690" r:id="rId5"/>
    <p:sldLayoutId id="2147483670" r:id="rId6"/>
    <p:sldLayoutId id="2147483714" r:id="rId7"/>
    <p:sldLayoutId id="2147483685" r:id="rId8"/>
    <p:sldLayoutId id="2147483697" r:id="rId9"/>
    <p:sldLayoutId id="2147483698" r:id="rId10"/>
    <p:sldLayoutId id="2147483699" r:id="rId11"/>
    <p:sldLayoutId id="2147483700" r:id="rId12"/>
    <p:sldLayoutId id="2147483715" r:id="rId13"/>
    <p:sldLayoutId id="2147483686" r:id="rId14"/>
    <p:sldLayoutId id="2147483701" r:id="rId15"/>
    <p:sldLayoutId id="2147483702" r:id="rId16"/>
    <p:sldLayoutId id="2147483703" r:id="rId17"/>
    <p:sldLayoutId id="2147483704" r:id="rId18"/>
    <p:sldLayoutId id="2147483716" r:id="rId19"/>
    <p:sldLayoutId id="2147483687" r:id="rId20"/>
    <p:sldLayoutId id="2147483705" r:id="rId21"/>
    <p:sldLayoutId id="2147483706" r:id="rId22"/>
    <p:sldLayoutId id="2147483707" r:id="rId23"/>
    <p:sldLayoutId id="2147483708" r:id="rId24"/>
    <p:sldLayoutId id="2147483717" r:id="rId25"/>
    <p:sldLayoutId id="2147483688" r:id="rId26"/>
    <p:sldLayoutId id="2147483709" r:id="rId27"/>
    <p:sldLayoutId id="2147483710" r:id="rId28"/>
    <p:sldLayoutId id="2147483711" r:id="rId29"/>
    <p:sldLayoutId id="2147483712" r:id="rId30"/>
    <p:sldLayoutId id="2147483718" r:id="rId31"/>
    <p:sldLayoutId id="2147483694" r:id="rId32"/>
    <p:sldLayoutId id="2147483696" r:id="rId3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aurorawu1996.shinyapps.io/yelp_review/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Spices">
            <a:extLst>
              <a:ext uri="{FF2B5EF4-FFF2-40B4-BE49-F238E27FC236}">
                <a16:creationId xmlns:a16="http://schemas.microsoft.com/office/drawing/2014/main" id="{C5630205-5CD4-4FBB-9F5A-0CAB4BB89B5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85" b="39049"/>
          <a:stretch/>
        </p:blipFill>
        <p:spPr>
          <a:xfrm>
            <a:off x="20" y="3086024"/>
            <a:ext cx="12191980" cy="3771976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1A7B86-8736-4CA0-9897-D9595F5DB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244" y="532195"/>
            <a:ext cx="11477512" cy="2194559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lvl="0" algn="ctr">
              <a:spcBef>
                <a:spcPts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C00000"/>
                </a:solidFill>
              </a:rPr>
              <a:t>Perfect Your Steakhouse!</a:t>
            </a:r>
            <a:br>
              <a:rPr lang="en-US" sz="6000" dirty="0">
                <a:solidFill>
                  <a:srgbClr val="C00000"/>
                </a:solidFill>
              </a:rPr>
            </a:br>
            <a:r>
              <a:rPr lang="en-US" sz="2400" dirty="0">
                <a:solidFill>
                  <a:srgbClr val="C00000"/>
                </a:solidFill>
              </a:rPr>
              <a:t>based on Yelp review data</a:t>
            </a:r>
            <a:br>
              <a:rPr lang="en-US" sz="2400" dirty="0">
                <a:solidFill>
                  <a:srgbClr val="C00000"/>
                </a:solidFill>
              </a:rPr>
            </a:br>
            <a:br>
              <a:rPr lang="en-US" sz="2400" dirty="0">
                <a:solidFill>
                  <a:srgbClr val="C00000"/>
                </a:solidFill>
              </a:rPr>
            </a:br>
            <a:r>
              <a:rPr lang="en-US" altLang="zh-CN" sz="1600" dirty="0">
                <a:solidFill>
                  <a:srgbClr val="C00000"/>
                </a:solidFill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Jiawei Wu, </a:t>
            </a:r>
            <a:r>
              <a:rPr lang="en-US" altLang="zh-CN" sz="1600" dirty="0" err="1">
                <a:solidFill>
                  <a:srgbClr val="C00000"/>
                </a:solidFill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Yansong</a:t>
            </a:r>
            <a:r>
              <a:rPr lang="en-US" altLang="zh-CN" sz="1600" dirty="0">
                <a:solidFill>
                  <a:srgbClr val="C00000"/>
                </a:solidFill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 Mao, </a:t>
            </a:r>
            <a:r>
              <a:rPr lang="en-US" altLang="zh-CN" sz="1600" dirty="0" err="1">
                <a:solidFill>
                  <a:srgbClr val="C00000"/>
                </a:solidFill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Zhoujingpeng</a:t>
            </a:r>
            <a:r>
              <a:rPr lang="en-US" altLang="zh-CN" sz="1600" dirty="0">
                <a:solidFill>
                  <a:srgbClr val="C00000"/>
                </a:solidFill>
                <a:latin typeface="Franklin Gothic Book" panose="020B0503020102020204"/>
                <a:ea typeface="华文楷体" panose="02010600040101010101" pitchFamily="2" charset="-122"/>
                <a:cs typeface="+mn-cs"/>
              </a:rPr>
              <a:t> Wei, Zheng Ni</a:t>
            </a:r>
            <a:endParaRPr lang="en-US" sz="4600" dirty="0">
              <a:solidFill>
                <a:srgbClr val="C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601F4E-3F61-481F-9FF1-66F934C20335}"/>
              </a:ext>
            </a:extLst>
          </p:cNvPr>
          <p:cNvSpPr txBox="1"/>
          <p:nvPr/>
        </p:nvSpPr>
        <p:spPr>
          <a:xfrm>
            <a:off x="1602541" y="2088732"/>
            <a:ext cx="9308752" cy="638022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zh-CN" alt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1E51DCCB-DCE7-2C4E-A363-ED974C98540A}"/>
              </a:ext>
            </a:extLst>
          </p:cNvPr>
          <p:cNvSpPr/>
          <p:nvPr/>
        </p:nvSpPr>
        <p:spPr>
          <a:xfrm>
            <a:off x="-91440" y="-104503"/>
            <a:ext cx="12396650" cy="457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3030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52B452E1-CE76-EE48-87DF-707DDA976D8D}"/>
              </a:ext>
            </a:extLst>
          </p:cNvPr>
          <p:cNvSpPr/>
          <p:nvPr/>
        </p:nvSpPr>
        <p:spPr>
          <a:xfrm>
            <a:off x="-91440" y="-104503"/>
            <a:ext cx="12396650" cy="457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52EBD36E-FB96-5241-B8F9-8C2D4156EE88}"/>
              </a:ext>
            </a:extLst>
          </p:cNvPr>
          <p:cNvSpPr txBox="1">
            <a:spLocks/>
          </p:cNvSpPr>
          <p:nvPr/>
        </p:nvSpPr>
        <p:spPr>
          <a:xfrm>
            <a:off x="244685" y="597904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>
                <a:solidFill>
                  <a:srgbClr val="C00000"/>
                </a:solidFill>
              </a:rPr>
              <a:t>Strength and Weakness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BA8665-FB9D-8D4C-A83C-ED6295429BC8}"/>
              </a:ext>
            </a:extLst>
          </p:cNvPr>
          <p:cNvSpPr txBox="1"/>
          <p:nvPr/>
        </p:nvSpPr>
        <p:spPr>
          <a:xfrm>
            <a:off x="396815" y="1570096"/>
            <a:ext cx="11386868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Strength: </a:t>
            </a:r>
          </a:p>
          <a:p>
            <a:r>
              <a:rPr lang="en-US" dirty="0"/>
              <a:t>1. </a:t>
            </a:r>
            <a:r>
              <a:rPr lang="en-US" altLang="zh-CN" dirty="0"/>
              <a:t>O</a:t>
            </a:r>
            <a:r>
              <a:rPr lang="en-US" dirty="0"/>
              <a:t>ur system</a:t>
            </a:r>
            <a:r>
              <a:rPr lang="zh-CN" altLang="en-US" dirty="0"/>
              <a:t> </a:t>
            </a:r>
            <a:r>
              <a:rPr lang="en-US" altLang="zh-CN" dirty="0"/>
              <a:t>provides</a:t>
            </a:r>
            <a:r>
              <a:rPr lang="zh-CN" altLang="en-US" dirty="0"/>
              <a:t> </a:t>
            </a:r>
            <a:r>
              <a:rPr lang="en-US" altLang="zh-CN" dirty="0"/>
              <a:t>simple,</a:t>
            </a:r>
            <a:r>
              <a:rPr lang="zh-CN" altLang="en-US" dirty="0"/>
              <a:t> </a:t>
            </a:r>
            <a:r>
              <a:rPr lang="en-US" altLang="zh-CN" dirty="0"/>
              <a:t>direct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dirty="0"/>
              <a:t>power</a:t>
            </a:r>
            <a:r>
              <a:rPr lang="en-US" altLang="zh-CN" dirty="0"/>
              <a:t>ful</a:t>
            </a:r>
            <a:r>
              <a:rPr lang="en-US" dirty="0"/>
              <a:t> </a:t>
            </a:r>
            <a:r>
              <a:rPr lang="en-US" altLang="zh-CN" dirty="0"/>
              <a:t>plots</a:t>
            </a:r>
            <a:r>
              <a:rPr lang="zh-CN" altLang="en-US" dirty="0"/>
              <a:t> </a:t>
            </a:r>
            <a:r>
              <a:rPr lang="en-US" dirty="0"/>
              <a:t>for both the steakhouse owners and potential costumers to know the strength and weakness of the steakhouses. </a:t>
            </a:r>
          </a:p>
          <a:p>
            <a:r>
              <a:rPr lang="en-US" dirty="0"/>
              <a:t>2.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he rating system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punishment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dirty="0"/>
              <a:t>reduce the bias produced by the two-faced reviews(contain both compliment and criticism</a:t>
            </a:r>
            <a:r>
              <a:rPr lang="en-US" altLang="zh-CN" dirty="0"/>
              <a:t>).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2800" dirty="0"/>
              <a:t>Weakness:</a:t>
            </a:r>
          </a:p>
          <a:p>
            <a:r>
              <a:rPr lang="en-US" dirty="0"/>
              <a:t>1. Our results depend on the number of the reviews for each steakhouse. For those steakhouses who has few reviews, our system will show some biases.</a:t>
            </a:r>
          </a:p>
          <a:p>
            <a:r>
              <a:rPr lang="en-US" dirty="0"/>
              <a:t>2. It is hard to interpret tree method outcome objectively, which contains some subjective factors. </a:t>
            </a:r>
          </a:p>
          <a:p>
            <a:r>
              <a:rPr lang="en-US" dirty="0"/>
              <a:t>3. It would be better if we can split all steakhouses into two parts: </a:t>
            </a:r>
            <a:r>
              <a:rPr lang="en-US" altLang="zh-CN" dirty="0"/>
              <a:t>h</a:t>
            </a:r>
            <a:r>
              <a:rPr lang="en-US" dirty="0"/>
              <a:t>igh-end restaurant</a:t>
            </a:r>
            <a:r>
              <a:rPr lang="zh-CN" altLang="en-US" dirty="0"/>
              <a:t> </a:t>
            </a:r>
            <a:r>
              <a:rPr lang="en-US" dirty="0"/>
              <a:t>and chea</a:t>
            </a:r>
            <a:r>
              <a:rPr lang="en-US" altLang="zh-CN" dirty="0"/>
              <a:t>p</a:t>
            </a:r>
            <a:r>
              <a:rPr lang="en-US" dirty="0"/>
              <a:t> restaurant.</a:t>
            </a:r>
          </a:p>
        </p:txBody>
      </p:sp>
    </p:spTree>
    <p:extLst>
      <p:ext uri="{BB962C8B-B14F-4D97-AF65-F5344CB8AC3E}">
        <p14:creationId xmlns:p14="http://schemas.microsoft.com/office/powerpoint/2010/main" val="3337166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52B452E1-CE76-EE48-87DF-707DDA976D8D}"/>
              </a:ext>
            </a:extLst>
          </p:cNvPr>
          <p:cNvSpPr/>
          <p:nvPr/>
        </p:nvSpPr>
        <p:spPr>
          <a:xfrm>
            <a:off x="-91440" y="-104503"/>
            <a:ext cx="12396650" cy="457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52EBD36E-FB96-5241-B8F9-8C2D4156EE88}"/>
              </a:ext>
            </a:extLst>
          </p:cNvPr>
          <p:cNvSpPr txBox="1">
            <a:spLocks/>
          </p:cNvSpPr>
          <p:nvPr/>
        </p:nvSpPr>
        <p:spPr>
          <a:xfrm>
            <a:off x="244685" y="597904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>
                <a:solidFill>
                  <a:srgbClr val="C00000"/>
                </a:solidFill>
              </a:rPr>
              <a:t>Shiny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BA8665-FB9D-8D4C-A83C-ED6295429BC8}"/>
              </a:ext>
            </a:extLst>
          </p:cNvPr>
          <p:cNvSpPr txBox="1"/>
          <p:nvPr/>
        </p:nvSpPr>
        <p:spPr>
          <a:xfrm>
            <a:off x="396815" y="1570096"/>
            <a:ext cx="11386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Link:</a:t>
            </a:r>
            <a:r>
              <a:rPr lang="zh-CN" altLang="en-US" sz="2800" dirty="0"/>
              <a:t> </a:t>
            </a:r>
            <a:r>
              <a:rPr lang="en-US" sz="2800" dirty="0">
                <a:hlinkClick r:id="rId2"/>
              </a:rPr>
              <a:t>https://aurorawu1996.shinyapps.io/yelp_review/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429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7E1C1-9F4E-4885-8EB7-50A8AB42F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Contributors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EA4FE3B-CDB9-4A33-A1EC-6BA5FFA2515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Add contributors</a:t>
            </a:r>
          </a:p>
          <a:p>
            <a:endParaRPr lang="en-US" dirty="0"/>
          </a:p>
        </p:txBody>
      </p:sp>
      <p:pic>
        <p:nvPicPr>
          <p:cNvPr id="8" name="Picture Placeholder 7" descr="Dining Food Table ">
            <a:extLst>
              <a:ext uri="{FF2B5EF4-FFF2-40B4-BE49-F238E27FC236}">
                <a16:creationId xmlns:a16="http://schemas.microsoft.com/office/drawing/2014/main" id="{6B760F31-EEE6-47B3-A2FA-B82D6E6B821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5787850" cy="6858000"/>
          </a:xfrm>
        </p:spPr>
      </p:pic>
    </p:spTree>
    <p:extLst>
      <p:ext uri="{BB962C8B-B14F-4D97-AF65-F5344CB8AC3E}">
        <p14:creationId xmlns:p14="http://schemas.microsoft.com/office/powerpoint/2010/main" val="1700940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52B452E1-CE76-EE48-87DF-707DDA976D8D}"/>
              </a:ext>
            </a:extLst>
          </p:cNvPr>
          <p:cNvSpPr/>
          <p:nvPr/>
        </p:nvSpPr>
        <p:spPr>
          <a:xfrm>
            <a:off x="-91440" y="-104503"/>
            <a:ext cx="12396650" cy="457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CD1A8E89-BC4F-2643-A520-706BFE98A66D}"/>
              </a:ext>
            </a:extLst>
          </p:cNvPr>
          <p:cNvSpPr txBox="1">
            <a:spLocks/>
          </p:cNvSpPr>
          <p:nvPr/>
        </p:nvSpPr>
        <p:spPr>
          <a:xfrm>
            <a:off x="-18182" y="2596272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D618FEA3-468A-744D-A942-189563801533}"/>
              </a:ext>
            </a:extLst>
          </p:cNvPr>
          <p:cNvSpPr txBox="1">
            <a:spLocks/>
          </p:cNvSpPr>
          <p:nvPr/>
        </p:nvSpPr>
        <p:spPr>
          <a:xfrm>
            <a:off x="648788" y="1895733"/>
            <a:ext cx="10894423" cy="410180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>
              <a:solidFill>
                <a:srgbClr val="C00000"/>
              </a:solidFill>
            </a:endParaRP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rgbClr val="C00000"/>
                </a:solidFill>
              </a:rPr>
              <a:t>Introduction 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rgbClr val="C00000"/>
              </a:solidFill>
            </a:endParaRP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rgbClr val="C00000"/>
                </a:solidFill>
              </a:rPr>
              <a:t>Rating system based on reviews 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rgbClr val="C00000"/>
              </a:solidFill>
            </a:endParaRPr>
          </a:p>
          <a:p>
            <a:pPr marL="514350" indent="-514350">
              <a:buFontTx/>
              <a:buAutoNum type="arabicPeriod"/>
            </a:pPr>
            <a:r>
              <a:rPr lang="en-US" altLang="zh-CN" sz="3200" dirty="0">
                <a:solidFill>
                  <a:srgbClr val="C00000"/>
                </a:solidFill>
              </a:rPr>
              <a:t>Suggestion based on Attributes</a:t>
            </a:r>
          </a:p>
          <a:p>
            <a:pPr marL="514350" indent="-514350">
              <a:buFontTx/>
              <a:buAutoNum type="arabicPeriod"/>
            </a:pPr>
            <a:endParaRPr lang="en-US" altLang="zh-CN" sz="3200" dirty="0">
              <a:solidFill>
                <a:srgbClr val="C00000"/>
              </a:solidFill>
            </a:endParaRPr>
          </a:p>
          <a:p>
            <a:pPr marL="514350" indent="-514350">
              <a:buFontTx/>
              <a:buAutoNum type="arabicPeriod"/>
            </a:pPr>
            <a:r>
              <a:rPr lang="en-US" altLang="zh-CN" sz="3200" dirty="0">
                <a:solidFill>
                  <a:srgbClr val="C00000"/>
                </a:solidFill>
              </a:rPr>
              <a:t>Conclusion</a:t>
            </a:r>
          </a:p>
          <a:p>
            <a:pPr marL="514350" indent="-514350">
              <a:buFontTx/>
              <a:buAutoNum type="arabicPeriod"/>
            </a:pPr>
            <a:endParaRPr lang="en-US" altLang="zh-CN" sz="3200" dirty="0">
              <a:solidFill>
                <a:srgbClr val="C00000"/>
              </a:solidFill>
            </a:endParaRPr>
          </a:p>
          <a:p>
            <a:pPr marL="514350" indent="-514350">
              <a:buFontTx/>
              <a:buAutoNum type="arabicPeriod"/>
            </a:pPr>
            <a:r>
              <a:rPr lang="en-US" altLang="zh-CN" sz="3200" dirty="0">
                <a:solidFill>
                  <a:srgbClr val="C00000"/>
                </a:solidFill>
              </a:rPr>
              <a:t>shiny app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390C1BE-CEEB-8643-9AFF-C8FCF5C92766}"/>
              </a:ext>
            </a:extLst>
          </p:cNvPr>
          <p:cNvSpPr/>
          <p:nvPr/>
        </p:nvSpPr>
        <p:spPr>
          <a:xfrm>
            <a:off x="300445" y="1184174"/>
            <a:ext cx="185659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>
                <a:solidFill>
                  <a:srgbClr val="C00000"/>
                </a:solidFill>
              </a:rPr>
              <a:t>Outline:</a:t>
            </a:r>
          </a:p>
        </p:txBody>
      </p:sp>
    </p:spTree>
    <p:extLst>
      <p:ext uri="{BB962C8B-B14F-4D97-AF65-F5344CB8AC3E}">
        <p14:creationId xmlns:p14="http://schemas.microsoft.com/office/powerpoint/2010/main" val="1439125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52B452E1-CE76-EE48-87DF-707DDA976D8D}"/>
              </a:ext>
            </a:extLst>
          </p:cNvPr>
          <p:cNvSpPr/>
          <p:nvPr/>
        </p:nvSpPr>
        <p:spPr>
          <a:xfrm>
            <a:off x="-91440" y="-104503"/>
            <a:ext cx="12396650" cy="457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CD1A8E89-BC4F-2643-A520-706BFE98A66D}"/>
              </a:ext>
            </a:extLst>
          </p:cNvPr>
          <p:cNvSpPr txBox="1">
            <a:spLocks/>
          </p:cNvSpPr>
          <p:nvPr/>
        </p:nvSpPr>
        <p:spPr>
          <a:xfrm>
            <a:off x="-18182" y="2596272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D618FEA3-468A-744D-A942-189563801533}"/>
              </a:ext>
            </a:extLst>
          </p:cNvPr>
          <p:cNvSpPr txBox="1">
            <a:spLocks/>
          </p:cNvSpPr>
          <p:nvPr/>
        </p:nvSpPr>
        <p:spPr>
          <a:xfrm>
            <a:off x="244685" y="444137"/>
            <a:ext cx="11724400" cy="45066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CN" sz="4400" dirty="0">
              <a:solidFill>
                <a:srgbClr val="C00000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A978EEF-AA29-8241-8D9C-E39AB0B72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776" y="1770788"/>
            <a:ext cx="7606275" cy="3995702"/>
          </a:xfrm>
          <a:prstGeom prst="rect">
            <a:avLst/>
          </a:prstGeom>
        </p:spPr>
      </p:pic>
      <p:sp>
        <p:nvSpPr>
          <p:cNvPr id="7" name="Title 8">
            <a:extLst>
              <a:ext uri="{FF2B5EF4-FFF2-40B4-BE49-F238E27FC236}">
                <a16:creationId xmlns:a16="http://schemas.microsoft.com/office/drawing/2014/main" id="{09803E6D-A9FB-154E-97DD-32A05C405B6D}"/>
              </a:ext>
            </a:extLst>
          </p:cNvPr>
          <p:cNvSpPr txBox="1">
            <a:spLocks/>
          </p:cNvSpPr>
          <p:nvPr/>
        </p:nvSpPr>
        <p:spPr>
          <a:xfrm>
            <a:off x="244685" y="597904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rgbClr val="C00000"/>
                </a:solidFill>
              </a:rPr>
              <a:t>Steakhouses on Yelp</a:t>
            </a:r>
          </a:p>
        </p:txBody>
      </p:sp>
    </p:spTree>
    <p:extLst>
      <p:ext uri="{BB962C8B-B14F-4D97-AF65-F5344CB8AC3E}">
        <p14:creationId xmlns:p14="http://schemas.microsoft.com/office/powerpoint/2010/main" val="2442781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52B452E1-CE76-EE48-87DF-707DDA976D8D}"/>
              </a:ext>
            </a:extLst>
          </p:cNvPr>
          <p:cNvSpPr/>
          <p:nvPr/>
        </p:nvSpPr>
        <p:spPr>
          <a:xfrm>
            <a:off x="-91440" y="-104503"/>
            <a:ext cx="12396650" cy="457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CD1A8E89-BC4F-2643-A520-706BFE98A66D}"/>
              </a:ext>
            </a:extLst>
          </p:cNvPr>
          <p:cNvSpPr txBox="1">
            <a:spLocks/>
          </p:cNvSpPr>
          <p:nvPr/>
        </p:nvSpPr>
        <p:spPr>
          <a:xfrm>
            <a:off x="-18182" y="2596272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D618FEA3-468A-744D-A942-189563801533}"/>
              </a:ext>
            </a:extLst>
          </p:cNvPr>
          <p:cNvSpPr txBox="1">
            <a:spLocks/>
          </p:cNvSpPr>
          <p:nvPr/>
        </p:nvSpPr>
        <p:spPr>
          <a:xfrm>
            <a:off x="244685" y="444137"/>
            <a:ext cx="11724400" cy="45066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CN" sz="4400" dirty="0">
              <a:solidFill>
                <a:srgbClr val="C00000"/>
              </a:solidFill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089BA0E-B025-3E48-8258-48E0B83BB155}"/>
              </a:ext>
            </a:extLst>
          </p:cNvPr>
          <p:cNvSpPr txBox="1">
            <a:spLocks/>
          </p:cNvSpPr>
          <p:nvPr/>
        </p:nvSpPr>
        <p:spPr>
          <a:xfrm>
            <a:off x="412748" y="802987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rgbClr val="C00000"/>
                </a:solidFill>
              </a:rPr>
              <a:t>Preprocess on Review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77C6A1B-454D-E544-A907-BEE7CC24E1A5}"/>
              </a:ext>
            </a:extLst>
          </p:cNvPr>
          <p:cNvSpPr/>
          <p:nvPr/>
        </p:nvSpPr>
        <p:spPr>
          <a:xfrm>
            <a:off x="1208313" y="1888685"/>
            <a:ext cx="979714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/>
              <a:t>Raw review: </a:t>
            </a:r>
            <a:r>
              <a:rPr lang="zh-CN" altLang="en-US" sz="2800" dirty="0"/>
              <a:t>The food was very good . The waitress was very inventive . The only thing is my I felt so sick after eating it . I'm not sure if it's just my stomach not being able to handle it or what but I felt terrible . The staff at the front was very friendly and talkative.</a:t>
            </a:r>
            <a:endParaRPr lang="en-US" altLang="zh-CN" sz="2800" dirty="0"/>
          </a:p>
          <a:p>
            <a:endParaRPr lang="zh-CN" altLang="en-US" sz="2800" dirty="0"/>
          </a:p>
          <a:p>
            <a:r>
              <a:rPr lang="zh-CN" altLang="en-US" sz="2800" b="1" dirty="0"/>
              <a:t>Proccessed review: </a:t>
            </a:r>
            <a:r>
              <a:rPr lang="zh-CN" altLang="en-US" sz="2800" dirty="0"/>
              <a:t>'food', 'good', 'waitress', 'inventive', 'thing', 'felt', 'sick', 'eat', 'sure', 'stomach', 'able', 'handle', 'felt', 'terrible', 'staff', 'front', 'friendly', 'talkative'.</a:t>
            </a:r>
          </a:p>
        </p:txBody>
      </p:sp>
    </p:spTree>
    <p:extLst>
      <p:ext uri="{BB962C8B-B14F-4D97-AF65-F5344CB8AC3E}">
        <p14:creationId xmlns:p14="http://schemas.microsoft.com/office/powerpoint/2010/main" val="4194480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52B452E1-CE76-EE48-87DF-707DDA976D8D}"/>
              </a:ext>
            </a:extLst>
          </p:cNvPr>
          <p:cNvSpPr/>
          <p:nvPr/>
        </p:nvSpPr>
        <p:spPr>
          <a:xfrm>
            <a:off x="-91440" y="-104503"/>
            <a:ext cx="12396650" cy="457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CD1A8E89-BC4F-2643-A520-706BFE98A66D}"/>
              </a:ext>
            </a:extLst>
          </p:cNvPr>
          <p:cNvSpPr txBox="1">
            <a:spLocks/>
          </p:cNvSpPr>
          <p:nvPr/>
        </p:nvSpPr>
        <p:spPr>
          <a:xfrm>
            <a:off x="-18182" y="2596272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D618FEA3-468A-744D-A942-189563801533}"/>
              </a:ext>
            </a:extLst>
          </p:cNvPr>
          <p:cNvSpPr txBox="1">
            <a:spLocks/>
          </p:cNvSpPr>
          <p:nvPr/>
        </p:nvSpPr>
        <p:spPr>
          <a:xfrm>
            <a:off x="244685" y="444137"/>
            <a:ext cx="11724400" cy="45066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CN" sz="4400" dirty="0">
              <a:solidFill>
                <a:srgbClr val="C00000"/>
              </a:solidFill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089BA0E-B025-3E48-8258-48E0B83BB155}"/>
              </a:ext>
            </a:extLst>
          </p:cNvPr>
          <p:cNvSpPr txBox="1">
            <a:spLocks/>
          </p:cNvSpPr>
          <p:nvPr/>
        </p:nvSpPr>
        <p:spPr>
          <a:xfrm>
            <a:off x="425543" y="1238629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>
                <a:solidFill>
                  <a:srgbClr val="C00000"/>
                </a:solidFill>
              </a:rPr>
              <a:t>Hypothesis test </a:t>
            </a:r>
            <a:endParaRPr lang="en-US" sz="4800" dirty="0">
              <a:solidFill>
                <a:srgbClr val="C00000"/>
              </a:solidFill>
            </a:endParaRPr>
          </a:p>
        </p:txBody>
      </p:sp>
      <p:pic>
        <p:nvPicPr>
          <p:cNvPr id="10" name="Picture 1">
            <a:extLst>
              <a:ext uri="{FF2B5EF4-FFF2-40B4-BE49-F238E27FC236}">
                <a16:creationId xmlns:a16="http://schemas.microsoft.com/office/drawing/2014/main" id="{98434C9A-3716-D843-93F9-FB821DB25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32" y="2347342"/>
            <a:ext cx="6998815" cy="3529890"/>
          </a:xfrm>
          <a:prstGeom prst="rect">
            <a:avLst/>
          </a:prstGeom>
        </p:spPr>
      </p:pic>
      <p:sp>
        <p:nvSpPr>
          <p:cNvPr id="11" name="TextBox 4">
            <a:extLst>
              <a:ext uri="{FF2B5EF4-FFF2-40B4-BE49-F238E27FC236}">
                <a16:creationId xmlns:a16="http://schemas.microsoft.com/office/drawing/2014/main" id="{20726A53-ABD4-7843-9F5A-AF997C453791}"/>
              </a:ext>
            </a:extLst>
          </p:cNvPr>
          <p:cNvSpPr txBox="1"/>
          <p:nvPr/>
        </p:nvSpPr>
        <p:spPr>
          <a:xfrm>
            <a:off x="7932502" y="2501530"/>
            <a:ext cx="43727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Categories: Keyword</a:t>
            </a:r>
          </a:p>
          <a:p>
            <a:pPr marL="342900" indent="-342900">
              <a:buAutoNum type="arabicParenBoth"/>
            </a:pPr>
            <a:r>
              <a:rPr lang="en-US" dirty="0"/>
              <a:t>Food : Steak, dessert, appetizer.</a:t>
            </a:r>
          </a:p>
          <a:p>
            <a:pPr marL="342900" indent="-342900">
              <a:buAutoNum type="arabicParenBoth"/>
            </a:pPr>
            <a:r>
              <a:rPr lang="en-US" dirty="0"/>
              <a:t>Drink : beverage, wine, beer.</a:t>
            </a:r>
          </a:p>
          <a:p>
            <a:pPr marL="342900" indent="-342900">
              <a:buAutoNum type="arabicParenBoth"/>
            </a:pPr>
            <a:r>
              <a:rPr lang="en-US" dirty="0"/>
              <a:t>Service : service, manager.</a:t>
            </a:r>
          </a:p>
          <a:p>
            <a:pPr marL="342900" indent="-342900">
              <a:buAutoNum type="arabicParenBoth"/>
            </a:pPr>
            <a:r>
              <a:rPr lang="en-US" dirty="0"/>
              <a:t>Time : time, wait.</a:t>
            </a:r>
          </a:p>
          <a:p>
            <a:pPr marL="342900" indent="-342900">
              <a:buAutoNum type="arabicParenBoth"/>
            </a:pPr>
            <a:r>
              <a:rPr lang="en-US" dirty="0"/>
              <a:t>Price : price, expensive, affordable.</a:t>
            </a:r>
          </a:p>
        </p:txBody>
      </p:sp>
    </p:spTree>
    <p:extLst>
      <p:ext uri="{BB962C8B-B14F-4D97-AF65-F5344CB8AC3E}">
        <p14:creationId xmlns:p14="http://schemas.microsoft.com/office/powerpoint/2010/main" val="2878793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52B452E1-CE76-EE48-87DF-707DDA976D8D}"/>
              </a:ext>
            </a:extLst>
          </p:cNvPr>
          <p:cNvSpPr/>
          <p:nvPr/>
        </p:nvSpPr>
        <p:spPr>
          <a:xfrm>
            <a:off x="-91440" y="-104503"/>
            <a:ext cx="12396650" cy="457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CD1A8E89-BC4F-2643-A520-706BFE98A66D}"/>
              </a:ext>
            </a:extLst>
          </p:cNvPr>
          <p:cNvSpPr txBox="1">
            <a:spLocks/>
          </p:cNvSpPr>
          <p:nvPr/>
        </p:nvSpPr>
        <p:spPr>
          <a:xfrm>
            <a:off x="-18182" y="2596272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D618FEA3-468A-744D-A942-189563801533}"/>
              </a:ext>
            </a:extLst>
          </p:cNvPr>
          <p:cNvSpPr txBox="1">
            <a:spLocks/>
          </p:cNvSpPr>
          <p:nvPr/>
        </p:nvSpPr>
        <p:spPr>
          <a:xfrm>
            <a:off x="244685" y="444137"/>
            <a:ext cx="11724400" cy="45066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CN" sz="4400" dirty="0">
              <a:solidFill>
                <a:srgbClr val="C00000"/>
              </a:solidFill>
            </a:endParaRP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5DF0DD20-1AD4-B341-B14A-3F4F59D2102A}"/>
              </a:ext>
            </a:extLst>
          </p:cNvPr>
          <p:cNvSpPr txBox="1"/>
          <p:nvPr/>
        </p:nvSpPr>
        <p:spPr>
          <a:xfrm>
            <a:off x="5996982" y="24786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13" name="Table 2">
            <a:extLst>
              <a:ext uri="{FF2B5EF4-FFF2-40B4-BE49-F238E27FC236}">
                <a16:creationId xmlns:a16="http://schemas.microsoft.com/office/drawing/2014/main" id="{B3D7BEB2-ED48-5548-B760-308058149D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2664541"/>
              </p:ext>
            </p:extLst>
          </p:nvPr>
        </p:nvGraphicFramePr>
        <p:xfrm>
          <a:off x="1077686" y="1474000"/>
          <a:ext cx="8282527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7831">
                  <a:extLst>
                    <a:ext uri="{9D8B030D-6E8A-4147-A177-3AD203B41FA5}">
                      <a16:colId xmlns:a16="http://schemas.microsoft.com/office/drawing/2014/main" val="124036012"/>
                    </a:ext>
                  </a:extLst>
                </a:gridCol>
                <a:gridCol w="1186961">
                  <a:extLst>
                    <a:ext uri="{9D8B030D-6E8A-4147-A177-3AD203B41FA5}">
                      <a16:colId xmlns:a16="http://schemas.microsoft.com/office/drawing/2014/main" val="1798672820"/>
                    </a:ext>
                  </a:extLst>
                </a:gridCol>
                <a:gridCol w="1450731">
                  <a:extLst>
                    <a:ext uri="{9D8B030D-6E8A-4147-A177-3AD203B41FA5}">
                      <a16:colId xmlns:a16="http://schemas.microsoft.com/office/drawing/2014/main" val="372423707"/>
                    </a:ext>
                  </a:extLst>
                </a:gridCol>
                <a:gridCol w="958361">
                  <a:extLst>
                    <a:ext uri="{9D8B030D-6E8A-4147-A177-3AD203B41FA5}">
                      <a16:colId xmlns:a16="http://schemas.microsoft.com/office/drawing/2014/main" val="2627851913"/>
                    </a:ext>
                  </a:extLst>
                </a:gridCol>
                <a:gridCol w="1002324">
                  <a:extLst>
                    <a:ext uri="{9D8B030D-6E8A-4147-A177-3AD203B41FA5}">
                      <a16:colId xmlns:a16="http://schemas.microsoft.com/office/drawing/2014/main" val="2153436320"/>
                    </a:ext>
                  </a:extLst>
                </a:gridCol>
                <a:gridCol w="773723">
                  <a:extLst>
                    <a:ext uri="{9D8B030D-6E8A-4147-A177-3AD203B41FA5}">
                      <a16:colId xmlns:a16="http://schemas.microsoft.com/office/drawing/2014/main" val="1109196472"/>
                    </a:ext>
                  </a:extLst>
                </a:gridCol>
                <a:gridCol w="835269">
                  <a:extLst>
                    <a:ext uri="{9D8B030D-6E8A-4147-A177-3AD203B41FA5}">
                      <a16:colId xmlns:a16="http://schemas.microsoft.com/office/drawing/2014/main" val="3270983347"/>
                    </a:ext>
                  </a:extLst>
                </a:gridCol>
                <a:gridCol w="967327">
                  <a:extLst>
                    <a:ext uri="{9D8B030D-6E8A-4147-A177-3AD203B41FA5}">
                      <a16:colId xmlns:a16="http://schemas.microsoft.com/office/drawing/2014/main" val="298848144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Business 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Review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Review Stars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Drink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915024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ID_1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Review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#1 :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#2 : 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#3 :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978937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Review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#2 : 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#1 :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0088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………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81872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Review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#1 :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7074874"/>
                  </a:ext>
                </a:extLst>
              </a:tr>
            </a:tbl>
          </a:graphicData>
        </a:graphic>
      </p:graphicFrame>
      <p:sp>
        <p:nvSpPr>
          <p:cNvPr id="14" name="Rectangle 4">
            <a:extLst>
              <a:ext uri="{FF2B5EF4-FFF2-40B4-BE49-F238E27FC236}">
                <a16:creationId xmlns:a16="http://schemas.microsoft.com/office/drawing/2014/main" id="{A7A88753-B7E0-274A-8DAC-1933B9C545D4}"/>
              </a:ext>
            </a:extLst>
          </p:cNvPr>
          <p:cNvSpPr/>
          <p:nvPr/>
        </p:nvSpPr>
        <p:spPr>
          <a:xfrm>
            <a:off x="1350249" y="3995124"/>
            <a:ext cx="95220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For every business ID, we rank the five kinds of words by the ratio of positive words between negative words.</a:t>
            </a:r>
          </a:p>
          <a:p>
            <a:pPr marL="342900" indent="-342900">
              <a:buAutoNum type="arabicPeriod"/>
            </a:pPr>
            <a:r>
              <a:rPr lang="en-US"/>
              <a:t>we </a:t>
            </a:r>
            <a:r>
              <a:rPr lang="en-US" dirty="0"/>
              <a:t>compute the average stars for each categories of keywords. The we can get average stars in these five aspects for every steakhouse.</a:t>
            </a:r>
          </a:p>
        </p:txBody>
      </p:sp>
    </p:spTree>
    <p:extLst>
      <p:ext uri="{BB962C8B-B14F-4D97-AF65-F5344CB8AC3E}">
        <p14:creationId xmlns:p14="http://schemas.microsoft.com/office/powerpoint/2010/main" val="998176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A picture containing fence&#10;&#10;Description automatically generated">
            <a:extLst>
              <a:ext uri="{FF2B5EF4-FFF2-40B4-BE49-F238E27FC236}">
                <a16:creationId xmlns:a16="http://schemas.microsoft.com/office/drawing/2014/main" id="{D5BB58CA-6F86-4B46-8F53-E63C9405A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067" y="961328"/>
            <a:ext cx="11403865" cy="5701933"/>
          </a:xfrm>
          <a:prstGeom prst="rect">
            <a:avLst/>
          </a:prstGeom>
        </p:spPr>
      </p:pic>
      <p:sp>
        <p:nvSpPr>
          <p:cNvPr id="5" name="Rectangle 26">
            <a:extLst>
              <a:ext uri="{FF2B5EF4-FFF2-40B4-BE49-F238E27FC236}">
                <a16:creationId xmlns:a16="http://schemas.microsoft.com/office/drawing/2014/main" id="{52B452E1-CE76-EE48-87DF-707DDA976D8D}"/>
              </a:ext>
            </a:extLst>
          </p:cNvPr>
          <p:cNvSpPr/>
          <p:nvPr/>
        </p:nvSpPr>
        <p:spPr>
          <a:xfrm>
            <a:off x="-91440" y="-104503"/>
            <a:ext cx="12396650" cy="457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itle 8">
            <a:extLst>
              <a:ext uri="{FF2B5EF4-FFF2-40B4-BE49-F238E27FC236}">
                <a16:creationId xmlns:a16="http://schemas.microsoft.com/office/drawing/2014/main" id="{ECE34779-7FD5-0E40-8233-F371CF11E68A}"/>
              </a:ext>
            </a:extLst>
          </p:cNvPr>
          <p:cNvSpPr txBox="1">
            <a:spLocks/>
          </p:cNvSpPr>
          <p:nvPr/>
        </p:nvSpPr>
        <p:spPr>
          <a:xfrm>
            <a:off x="244685" y="597904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rgbClr val="C00000"/>
                </a:solidFill>
              </a:rPr>
              <a:t>Attributes Analysis</a:t>
            </a:r>
            <a:br>
              <a:rPr lang="en-US" sz="4800" dirty="0">
                <a:solidFill>
                  <a:srgbClr val="C00000"/>
                </a:solidFill>
              </a:rPr>
            </a:br>
            <a:r>
              <a:rPr lang="en-US" sz="2700" dirty="0">
                <a:solidFill>
                  <a:srgbClr val="C00000"/>
                </a:solidFill>
              </a:rPr>
              <a:t>Remove attributes with huge missing values------18 attributes remained </a:t>
            </a:r>
            <a:endParaRPr lang="en-US" sz="4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7053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52B452E1-CE76-EE48-87DF-707DDA976D8D}"/>
              </a:ext>
            </a:extLst>
          </p:cNvPr>
          <p:cNvSpPr/>
          <p:nvPr/>
        </p:nvSpPr>
        <p:spPr>
          <a:xfrm>
            <a:off x="-91440" y="-104503"/>
            <a:ext cx="12396650" cy="457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CD1A8E89-BC4F-2643-A520-706BFE98A66D}"/>
              </a:ext>
            </a:extLst>
          </p:cNvPr>
          <p:cNvSpPr txBox="1">
            <a:spLocks/>
          </p:cNvSpPr>
          <p:nvPr/>
        </p:nvSpPr>
        <p:spPr>
          <a:xfrm>
            <a:off x="-18182" y="2596272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>
              <a:solidFill>
                <a:srgbClr val="C00000"/>
              </a:solidFill>
            </a:endParaRPr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1EADD6-C840-C344-A778-465B57576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82" y="1381015"/>
            <a:ext cx="4631326" cy="49757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B09674-7D4F-2549-B766-EB893835D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895" y="1381015"/>
            <a:ext cx="4767660" cy="497576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5DA7B5A-D041-7542-98C2-5DF79A6F9280}"/>
              </a:ext>
            </a:extLst>
          </p:cNvPr>
          <p:cNvSpPr/>
          <p:nvPr/>
        </p:nvSpPr>
        <p:spPr>
          <a:xfrm>
            <a:off x="5237441" y="3596669"/>
            <a:ext cx="1717118" cy="27222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8">
            <a:extLst>
              <a:ext uri="{FF2B5EF4-FFF2-40B4-BE49-F238E27FC236}">
                <a16:creationId xmlns:a16="http://schemas.microsoft.com/office/drawing/2014/main" id="{D618FEA3-468A-744D-A942-189563801533}"/>
              </a:ext>
            </a:extLst>
          </p:cNvPr>
          <p:cNvSpPr txBox="1">
            <a:spLocks/>
          </p:cNvSpPr>
          <p:nvPr/>
        </p:nvSpPr>
        <p:spPr>
          <a:xfrm>
            <a:off x="244685" y="597904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rgbClr val="C00000"/>
                </a:solidFill>
              </a:rPr>
              <a:t>Imputation and Decision Tree</a:t>
            </a:r>
          </a:p>
        </p:txBody>
      </p:sp>
    </p:spTree>
    <p:extLst>
      <p:ext uri="{BB962C8B-B14F-4D97-AF65-F5344CB8AC3E}">
        <p14:creationId xmlns:p14="http://schemas.microsoft.com/office/powerpoint/2010/main" val="1578176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6">
            <a:extLst>
              <a:ext uri="{FF2B5EF4-FFF2-40B4-BE49-F238E27FC236}">
                <a16:creationId xmlns:a16="http://schemas.microsoft.com/office/drawing/2014/main" id="{52B452E1-CE76-EE48-87DF-707DDA976D8D}"/>
              </a:ext>
            </a:extLst>
          </p:cNvPr>
          <p:cNvSpPr/>
          <p:nvPr/>
        </p:nvSpPr>
        <p:spPr>
          <a:xfrm>
            <a:off x="-91440" y="-104503"/>
            <a:ext cx="12396650" cy="45706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153670F8-09B5-9B44-A1E1-80DB95DD0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845" y="1031966"/>
            <a:ext cx="12261689" cy="5447076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020EC13D-E21F-5547-BA89-28E5705E5CCD}"/>
              </a:ext>
            </a:extLst>
          </p:cNvPr>
          <p:cNvSpPr txBox="1"/>
          <p:nvPr/>
        </p:nvSpPr>
        <p:spPr>
          <a:xfrm>
            <a:off x="811226" y="1956387"/>
            <a:ext cx="3400031" cy="937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badi" panose="020B0604020202020204" pitchFamily="34" charset="0"/>
              </a:rPr>
              <a:t>Class A:  #570 stars 1-3  </a:t>
            </a:r>
          </a:p>
          <a:p>
            <a:r>
              <a:rPr lang="en-US" altLang="zh-CN" dirty="0">
                <a:latin typeface="Abadi" panose="020B0604020202020204" pitchFamily="34" charset="0"/>
              </a:rPr>
              <a:t>Class B:  #456 stars 3.5</a:t>
            </a:r>
          </a:p>
          <a:p>
            <a:r>
              <a:rPr lang="en-US" altLang="zh-CN" dirty="0">
                <a:latin typeface="Abadi" panose="020B0604020202020204" pitchFamily="34" charset="0"/>
              </a:rPr>
              <a:t>Class C:  #559 stars 4-5</a:t>
            </a:r>
            <a:endParaRPr lang="zh-CN" altLang="en-US" dirty="0">
              <a:latin typeface="Abadi" panose="020B0604020202020204" pitchFamily="34" charset="0"/>
            </a:endParaRPr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52EBD36E-FB96-5241-B8F9-8C2D4156EE88}"/>
              </a:ext>
            </a:extLst>
          </p:cNvPr>
          <p:cNvSpPr txBox="1">
            <a:spLocks/>
          </p:cNvSpPr>
          <p:nvPr/>
        </p:nvSpPr>
        <p:spPr>
          <a:xfrm>
            <a:off x="244685" y="597904"/>
            <a:ext cx="11724400" cy="72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>
                <a:solidFill>
                  <a:srgbClr val="C00000"/>
                </a:solidFill>
              </a:rPr>
              <a:t>Imputation and Decision Tree</a:t>
            </a:r>
          </a:p>
        </p:txBody>
      </p:sp>
    </p:spTree>
    <p:extLst>
      <p:ext uri="{BB962C8B-B14F-4D97-AF65-F5344CB8AC3E}">
        <p14:creationId xmlns:p14="http://schemas.microsoft.com/office/powerpoint/2010/main" val="2899256548"/>
      </p:ext>
    </p:extLst>
  </p:cSld>
  <p:clrMapOvr>
    <a:masterClrMapping/>
  </p:clrMapOvr>
</p:sld>
</file>

<file path=ppt/theme/theme1.xml><?xml version="1.0" encoding="utf-8"?>
<a:theme xmlns:a="http://schemas.openxmlformats.org/drawingml/2006/main" name="1_Recipe Book Slide Master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cipeBook_Win32_SL_v2" id="{BF9B6C79-FF4D-48C1-8F71-C7DDF387DF1A}" vid="{BE88A3C8-7112-4180-A9C5-249348E21FD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9254E94-1817-43B9-ABBF-828839528B1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8ED4560-B740-433C-9563-5913DF91D2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E8F07A5-30F7-464F-BEC9-691C161DB78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526</Words>
  <Application>Microsoft Macintosh PowerPoint</Application>
  <PresentationFormat>宽屏</PresentationFormat>
  <Paragraphs>79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Abadi</vt:lpstr>
      <vt:lpstr>Arial</vt:lpstr>
      <vt:lpstr>Calibri</vt:lpstr>
      <vt:lpstr>Franklin Gothic Book</vt:lpstr>
      <vt:lpstr>Franklin Gothic Medium</vt:lpstr>
      <vt:lpstr>1_Recipe Book Slide Master</vt:lpstr>
      <vt:lpstr>Perfect Your Steakhouse! based on Yelp review data  Jiawei Wu, Yansong Mao, Zhoujingpeng Wei, Zheng Ni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Contributors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倪 正</dc:creator>
  <cp:lastModifiedBy/>
  <cp:revision>1</cp:revision>
  <dcterms:created xsi:type="dcterms:W3CDTF">2019-11-19T23:02:02Z</dcterms:created>
  <dcterms:modified xsi:type="dcterms:W3CDTF">2019-11-20T04:58:49Z</dcterms:modified>
</cp:coreProperties>
</file>